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71" r:id="rId6"/>
    <p:sldId id="269" r:id="rId7"/>
    <p:sldId id="267" r:id="rId8"/>
    <p:sldId id="261" r:id="rId9"/>
    <p:sldId id="262" r:id="rId10"/>
    <p:sldId id="263" r:id="rId11"/>
    <p:sldId id="274" r:id="rId12"/>
    <p:sldId id="280" r:id="rId13"/>
    <p:sldId id="266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73BCF5-BB03-4DC6-B082-CC8392BF607D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AF1E1D-2593-4D15-B5ED-99185E5581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2081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AF1E1D-2593-4D15-B5ED-99185E55816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442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FE1A366-C029-4708-9221-5556376603E0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319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1800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3748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5082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1398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6174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6811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1245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6024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095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FE1A366-C029-4708-9221-5556376603E0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2755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EFE1A366-C029-4708-9221-5556376603E0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2685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5BE3EC-8F20-41C2-B6EC-61D13A1F6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504" y="1233055"/>
            <a:ext cx="10782300" cy="289021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6000" dirty="0" smtClean="0">
                <a:latin typeface="Bahnschrift SemiBold" panose="020B0502040204020203" pitchFamily="34" charset="0"/>
              </a:rPr>
              <a:t>Современные методы растеризации изображений</a:t>
            </a:r>
            <a:endParaRPr lang="ru-RU" sz="6000" dirty="0">
              <a:latin typeface="Bahnschrift SemiBold" panose="020B0502040204020203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3093953-DAEB-4A89-91FB-A89F6BE97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952" y="4386072"/>
            <a:ext cx="9228201" cy="1645920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Bahnschrift Light" panose="020B0502040204020203" pitchFamily="34" charset="0"/>
              </a:rPr>
              <a:t>Научный руководитель: Парфенов Денис Васильевич, к.т.н., доцент</a:t>
            </a:r>
          </a:p>
          <a:p>
            <a:r>
              <a:rPr lang="ru-RU" sz="2000" dirty="0">
                <a:latin typeface="Bahnschrift Light" panose="020B0502040204020203" pitchFamily="34" charset="0"/>
              </a:rPr>
              <a:t>Исполнитель: Гогинян Борис </a:t>
            </a:r>
            <a:r>
              <a:rPr lang="ru-RU" sz="2000" dirty="0" smtClean="0">
                <a:latin typeface="Bahnschrift Light" panose="020B0502040204020203" pitchFamily="34" charset="0"/>
              </a:rPr>
              <a:t>Андреевич, </a:t>
            </a:r>
            <a:r>
              <a:rPr lang="ru-RU" sz="2000" dirty="0">
                <a:latin typeface="Bahnschrift Light" panose="020B0502040204020203" pitchFamily="34" charset="0"/>
              </a:rPr>
              <a:t>группа: </a:t>
            </a:r>
            <a:r>
              <a:rPr lang="ru-RU" sz="2000" dirty="0" smtClean="0">
                <a:latin typeface="Bahnschrift Light" panose="020B0502040204020203" pitchFamily="34" charset="0"/>
              </a:rPr>
              <a:t>КМБО-03-16</a:t>
            </a:r>
            <a:endParaRPr lang="ru-RU" sz="200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10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9A3298-A089-40DF-A9F5-023BDEB8D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Bahnschrift SemiBold" panose="020B0502040204020203" pitchFamily="34" charset="0"/>
              </a:rPr>
              <a:t>Сцены для сравнения рендеров</a:t>
            </a:r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B1D0F25-3E3C-4BB1-9FF2-985B694A860F}"/>
              </a:ext>
            </a:extLst>
          </p:cNvPr>
          <p:cNvSpPr/>
          <p:nvPr/>
        </p:nvSpPr>
        <p:spPr>
          <a:xfrm>
            <a:off x="5180600" y="5864371"/>
            <a:ext cx="1781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Эксперимент 5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906" y="1870365"/>
            <a:ext cx="6947797" cy="3908136"/>
          </a:xfrm>
        </p:spPr>
      </p:pic>
    </p:spTree>
    <p:extLst>
      <p:ext uri="{BB962C8B-B14F-4D97-AF65-F5344CB8AC3E}">
        <p14:creationId xmlns:p14="http://schemas.microsoft.com/office/powerpoint/2010/main" val="62947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800" dirty="0" smtClean="0">
                <a:solidFill>
                  <a:srgbClr val="50B4C8"/>
                </a:solidFill>
                <a:latin typeface="Bahnschrift SemiBold" panose="020B0502040204020203" pitchFamily="34" charset="0"/>
              </a:rPr>
              <a:t>Результаты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75085" y="1269020"/>
            <a:ext cx="3337052" cy="361483"/>
          </a:xfrm>
        </p:spPr>
        <p:txBody>
          <a:bodyPr>
            <a:normAutofit lnSpcReduction="10000"/>
          </a:bodyPr>
          <a:lstStyle/>
          <a:p>
            <a:pPr lvl="0"/>
            <a:r>
              <a:rPr lang="ru-RU" sz="2200" dirty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Эксперимент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185726" y="4948369"/>
                <a:ext cx="2178955" cy="5637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%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𝑡𝑖𝑚𝑒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𝑡𝑖𝑚𝑒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726" y="4948369"/>
                <a:ext cx="2178955" cy="563744"/>
              </a:xfrm>
              <a:prstGeom prst="rect">
                <a:avLst/>
              </a:prstGeom>
              <a:blipFill>
                <a:blip r:embed="rId2"/>
                <a:stretch>
                  <a:fillRect b="-10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7487203" y="6067050"/>
            <a:ext cx="78802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Рис 2. Процентное соотношение времени</a:t>
            </a:r>
            <a:endParaRPr lang="ru-RU" sz="1400" dirty="0">
              <a:solidFill>
                <a:prstClr val="black">
                  <a:lumMod val="85000"/>
                  <a:lumOff val="15000"/>
                </a:prst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684" y="1449761"/>
            <a:ext cx="4509747" cy="472150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40" y="1801097"/>
            <a:ext cx="4667765" cy="4732237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657224" y="6374827"/>
            <a:ext cx="44999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Рис </a:t>
            </a:r>
            <a:r>
              <a:rPr lang="ru-RU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1. Сравнение качества между всеми </a:t>
            </a:r>
            <a:r>
              <a:rPr lang="ru-RU" sz="140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рендерами</a:t>
            </a:r>
            <a:endParaRPr lang="ru-RU" sz="1400" dirty="0">
              <a:solidFill>
                <a:prstClr val="black">
                  <a:lumMod val="85000"/>
                  <a:lumOff val="15000"/>
                </a:prst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063205" y="2091559"/>
            <a:ext cx="60960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Bahnschrift Light" panose="020B0502040204020203" pitchFamily="34" charset="0"/>
              </a:rPr>
              <a:t>Средняя скорость роста</a:t>
            </a:r>
            <a:r>
              <a:rPr lang="ru-RU" sz="1400" dirty="0" smtClean="0">
                <a:latin typeface="Bahnschrift Light" panose="020B0502040204020203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Bahnschrift Light" panose="020B0502040204020203" pitchFamily="34" charset="0"/>
              </a:rPr>
              <a:t>appleseed = </a:t>
            </a:r>
            <a:r>
              <a:rPr lang="en-US" sz="1400" b="1" dirty="0">
                <a:latin typeface="Bahnschrift Light" panose="020B0502040204020203" pitchFamily="34" charset="0"/>
              </a:rPr>
              <a:t>0.00779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Bahnschrift Light" panose="020B0502040204020203" pitchFamily="34" charset="0"/>
              </a:rPr>
              <a:t>Cycles = 0.145291</a:t>
            </a:r>
            <a:endParaRPr lang="ru-RU" sz="1400" dirty="0">
              <a:latin typeface="Bahnschrift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Bahnschrift Light" panose="020B0502040204020203" pitchFamily="34" charset="0"/>
              </a:rPr>
              <a:t>LuxCore = 0.0328</a:t>
            </a:r>
            <a:endParaRPr lang="ru-RU" sz="1400" dirty="0">
              <a:latin typeface="Bahnschrift Light" panose="020B0502040204020203" pitchFamily="34" charset="0"/>
            </a:endParaRPr>
          </a:p>
          <a:p>
            <a:endParaRPr lang="ru-RU" sz="1400" dirty="0">
              <a:latin typeface="Bahnschrift Light" panose="020B0502040204020203" pitchFamily="34" charset="0"/>
            </a:endParaRPr>
          </a:p>
          <a:p>
            <a:pPr algn="ctr"/>
            <a:endParaRPr lang="ru-RU" sz="120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1181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800" dirty="0" smtClean="0">
                <a:solidFill>
                  <a:srgbClr val="50B4C8"/>
                </a:solidFill>
                <a:latin typeface="Bahnschrift SemiBold" panose="020B0502040204020203" pitchFamily="34" charset="0"/>
              </a:rPr>
              <a:t>Результаты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74240" y="1755766"/>
            <a:ext cx="3337052" cy="361483"/>
          </a:xfrm>
        </p:spPr>
        <p:txBody>
          <a:bodyPr>
            <a:normAutofit lnSpcReduction="10000"/>
          </a:bodyPr>
          <a:lstStyle/>
          <a:p>
            <a:pPr lvl="0"/>
            <a:r>
              <a:rPr lang="ru-RU" sz="2200" dirty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Эксперимент </a:t>
            </a:r>
            <a:r>
              <a:rPr lang="ru-RU" sz="2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4</a:t>
            </a:r>
            <a:endParaRPr lang="ru-RU" sz="2200" dirty="0">
              <a:solidFill>
                <a:prstClr val="black">
                  <a:lumMod val="85000"/>
                  <a:lumOff val="15000"/>
                </a:prst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081425" y="6056165"/>
            <a:ext cx="78802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Рис 4. </a:t>
            </a:r>
            <a:r>
              <a:rPr lang="ru-RU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С</a:t>
            </a:r>
            <a:r>
              <a:rPr lang="ru-RU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равнение качества между всеми </a:t>
            </a:r>
            <a:r>
              <a:rPr lang="ru-RU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алгоритмами</a:t>
            </a:r>
            <a:endParaRPr lang="ru-RU" sz="1400" dirty="0">
              <a:solidFill>
                <a:prstClr val="black">
                  <a:lumMod val="85000"/>
                  <a:lumOff val="15000"/>
                </a:prst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57224" y="6056166"/>
            <a:ext cx="46875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Рис </a:t>
            </a:r>
            <a:r>
              <a:rPr lang="ru-RU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3. </a:t>
            </a:r>
            <a:r>
              <a:rPr lang="ru-RU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Сравнение качества </a:t>
            </a:r>
            <a:r>
              <a:rPr lang="ru-RU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в зависимости от времени</a:t>
            </a:r>
            <a:endParaRPr lang="ru-RU" sz="1400" dirty="0">
              <a:solidFill>
                <a:prstClr val="black">
                  <a:lumMod val="85000"/>
                  <a:lumOff val="15000"/>
                </a:prst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25" y="2100989"/>
            <a:ext cx="3832040" cy="399343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52" y="545434"/>
            <a:ext cx="5633847" cy="554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49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C0FF06-0992-4511-B1D8-162A1F2F4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Bahnschrift SemiBold" panose="020B0502040204020203" pitchFamily="34" charset="0"/>
              </a:rPr>
              <a:t>Выводы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206011-48B1-4E23-889E-AECDF71A9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274" y="1771996"/>
            <a:ext cx="10753725" cy="2481349"/>
          </a:xfrm>
        </p:spPr>
        <p:txBody>
          <a:bodyPr/>
          <a:lstStyle/>
          <a:p>
            <a:r>
              <a:rPr lang="ru-RU" dirty="0"/>
              <a:t>В большинстве тестов наилучшую динамику показал рендер </a:t>
            </a:r>
            <a:r>
              <a:rPr lang="ru-RU" dirty="0" err="1"/>
              <a:t>luxcore</a:t>
            </a:r>
            <a:r>
              <a:rPr lang="ru-RU" dirty="0"/>
              <a:t>, </a:t>
            </a:r>
            <a:r>
              <a:rPr lang="ru-RU" dirty="0" smtClean="0"/>
              <a:t>который </a:t>
            </a:r>
            <a:r>
              <a:rPr lang="ru-RU" dirty="0"/>
              <a:t>в условиях ограниченного времени давал наиболее фотореалистичное изображение, и с течением времени демонстрировал наилучший темп роста качества изображения. При этом, рендеры appleseed и </a:t>
            </a:r>
            <a:r>
              <a:rPr lang="en-US" dirty="0" err="1"/>
              <a:t>l</a:t>
            </a:r>
            <a:r>
              <a:rPr lang="ru-RU" dirty="0" err="1" smtClean="0"/>
              <a:t>uxcore</a:t>
            </a:r>
            <a:r>
              <a:rPr lang="ru-RU" dirty="0" smtClean="0"/>
              <a:t> </a:t>
            </a:r>
            <a:r>
              <a:rPr lang="ru-RU" dirty="0"/>
              <a:t>демонстрировали схожие результаты: они дали изображения приблизительно равного качества в условиях ограниченного времени, а с течением времени качество изображения менялось мало.</a:t>
            </a:r>
          </a:p>
        </p:txBody>
      </p:sp>
      <p:cxnSp>
        <p:nvCxnSpPr>
          <p:cNvPr id="5" name="Прямая со стрелкой 4"/>
          <p:cNvCxnSpPr/>
          <p:nvPr/>
        </p:nvCxnSpPr>
        <p:spPr>
          <a:xfrm flipV="1">
            <a:off x="942109" y="5043055"/>
            <a:ext cx="10487890" cy="138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/>
          <p:cNvSpPr/>
          <p:nvPr/>
        </p:nvSpPr>
        <p:spPr>
          <a:xfrm>
            <a:off x="7589724" y="5156476"/>
            <a:ext cx="853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luxcore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8975071" y="5156476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appleseed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3899277" y="5156476"/>
            <a:ext cx="733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cycles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942109" y="4673723"/>
            <a:ext cx="1039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скорость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9609821" y="4673723"/>
            <a:ext cx="2186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фотореалистичность</a:t>
            </a:r>
            <a:endParaRPr lang="ru-RU" dirty="0"/>
          </a:p>
        </p:txBody>
      </p:sp>
      <p:cxnSp>
        <p:nvCxnSpPr>
          <p:cNvPr id="12" name="Прямая соединительная линия 11"/>
          <p:cNvCxnSpPr>
            <a:endCxn id="8" idx="0"/>
          </p:cNvCxnSpPr>
          <p:nvPr/>
        </p:nvCxnSpPr>
        <p:spPr>
          <a:xfrm>
            <a:off x="4265916" y="4858389"/>
            <a:ext cx="0" cy="298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7966365" y="4858389"/>
            <a:ext cx="0" cy="298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>
            <a:off x="9471275" y="4858389"/>
            <a:ext cx="0" cy="298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0950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48169" y="2619278"/>
            <a:ext cx="10772775" cy="1658198"/>
          </a:xfrm>
        </p:spPr>
        <p:txBody>
          <a:bodyPr/>
          <a:lstStyle/>
          <a:p>
            <a:pPr algn="ctr"/>
            <a:r>
              <a:rPr lang="ru-RU" dirty="0" smtClean="0">
                <a:latin typeface="Bahnschrift SemiBold" panose="020B0502040204020203" pitchFamily="34" charset="0"/>
              </a:rPr>
              <a:t>Спасибо за внимание</a:t>
            </a:r>
            <a:endParaRPr lang="ru-RU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607059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07DEF8-D056-4DE6-80AB-9D8D841FC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dirty="0">
                <a:latin typeface="Bahnschrift SemiBold" panose="020B0502040204020203" pitchFamily="34" charset="0"/>
              </a:rPr>
              <a:t>Цели и задачи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CB68D4-34BF-4318-BD6A-E47EDDF14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2011680"/>
            <a:ext cx="9214103" cy="3766185"/>
          </a:xfrm>
        </p:spPr>
        <p:txBody>
          <a:bodyPr>
            <a:normAutofit/>
          </a:bodyPr>
          <a:lstStyle/>
          <a:p>
            <a:r>
              <a:rPr lang="ru-RU" sz="1800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  <a:t>Цель работы </a:t>
            </a:r>
            <a:r>
              <a:rPr lang="ru-RU" sz="1800" dirty="0">
                <a:solidFill>
                  <a:schemeClr val="tx1"/>
                </a:solidFill>
                <a:latin typeface="Bahnschrift Light" panose="020B0502040204020203" pitchFamily="34" charset="0"/>
              </a:rPr>
              <a:t>– </a:t>
            </a:r>
            <a:r>
              <a:rPr lang="ru-RU" sz="1800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  <a:t>сравнение </a:t>
            </a:r>
            <a:r>
              <a:rPr lang="ru-RU" sz="1800" dirty="0">
                <a:solidFill>
                  <a:schemeClr val="tx1"/>
                </a:solidFill>
                <a:latin typeface="Bahnschrift Light" panose="020B0502040204020203" pitchFamily="34" charset="0"/>
              </a:rPr>
              <a:t>различных реализаций алгоритмов трассировки лучей в </a:t>
            </a:r>
            <a:r>
              <a:rPr lang="ru-RU" sz="1800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  <a:t>нескольких </a:t>
            </a:r>
            <a:r>
              <a:rPr lang="ru-RU" sz="1800" dirty="0">
                <a:solidFill>
                  <a:schemeClr val="tx1"/>
                </a:solidFill>
                <a:latin typeface="Bahnschrift Light" panose="020B0502040204020203" pitchFamily="34" charset="0"/>
              </a:rPr>
              <a:t>программах </a:t>
            </a:r>
            <a:r>
              <a:rPr lang="ru-RU" sz="1800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  <a:t>рендеринга изображений для </a:t>
            </a:r>
            <a:r>
              <a:rPr lang="ru-RU" sz="1800" dirty="0">
                <a:solidFill>
                  <a:schemeClr val="tx1"/>
                </a:solidFill>
                <a:latin typeface="Bahnschrift Light" panose="020B0502040204020203" pitchFamily="34" charset="0"/>
              </a:rPr>
              <a:t>определения наиболее фотореалистичного и быстрого.</a:t>
            </a:r>
          </a:p>
          <a:p>
            <a:endParaRPr lang="ru-RU" sz="2000" dirty="0">
              <a:solidFill>
                <a:schemeClr val="tx1"/>
              </a:solidFill>
            </a:endParaRPr>
          </a:p>
          <a:p>
            <a:pPr lvl="1"/>
            <a:r>
              <a:rPr lang="ru-RU" sz="2000" dirty="0">
                <a:solidFill>
                  <a:schemeClr val="tx1"/>
                </a:solidFill>
              </a:rPr>
              <a:t>Задачи: </a:t>
            </a:r>
          </a:p>
          <a:p>
            <a:pPr marL="577040" lvl="6" indent="0">
              <a:buNone/>
            </a:pPr>
            <a:r>
              <a:rPr lang="ru-RU" sz="1600" dirty="0">
                <a:solidFill>
                  <a:schemeClr val="tx1"/>
                </a:solidFill>
              </a:rPr>
              <a:t>Построение 3</a:t>
            </a:r>
            <a:r>
              <a:rPr lang="en-US" sz="1600" dirty="0">
                <a:solidFill>
                  <a:schemeClr val="tx1"/>
                </a:solidFill>
              </a:rPr>
              <a:t>D </a:t>
            </a:r>
            <a:r>
              <a:rPr lang="ru-RU" sz="1600" dirty="0">
                <a:solidFill>
                  <a:schemeClr val="tx1"/>
                </a:solidFill>
              </a:rPr>
              <a:t>сцен различной сложности и настройка </a:t>
            </a:r>
            <a:r>
              <a:rPr lang="ru-RU" sz="1600" dirty="0" smtClean="0">
                <a:solidFill>
                  <a:schemeClr val="tx1"/>
                </a:solidFill>
              </a:rPr>
              <a:t>идентичных параметров </a:t>
            </a:r>
            <a:r>
              <a:rPr lang="ru-RU" sz="1600" dirty="0">
                <a:solidFill>
                  <a:schemeClr val="tx1"/>
                </a:solidFill>
              </a:rPr>
              <a:t>для исследуемых рендеров,</a:t>
            </a:r>
          </a:p>
          <a:p>
            <a:pPr marL="577040" lvl="6" indent="0">
              <a:buNone/>
            </a:pPr>
            <a:r>
              <a:rPr lang="ru-RU" sz="1600" dirty="0">
                <a:solidFill>
                  <a:schemeClr val="tx1"/>
                </a:solidFill>
              </a:rPr>
              <a:t>Получения набора изображений для сравнения и эталонного изображения,</a:t>
            </a:r>
          </a:p>
          <a:p>
            <a:pPr marL="577040" lvl="6" indent="0">
              <a:buNone/>
            </a:pPr>
            <a:r>
              <a:rPr lang="ru-RU" sz="1600" dirty="0">
                <a:solidFill>
                  <a:schemeClr val="tx1"/>
                </a:solidFill>
              </a:rPr>
              <a:t>Построение графиков с использованием метрики </a:t>
            </a:r>
            <a:r>
              <a:rPr lang="en-US" sz="1600" dirty="0">
                <a:solidFill>
                  <a:schemeClr val="tx1"/>
                </a:solidFill>
              </a:rPr>
              <a:t>PSNR</a:t>
            </a:r>
            <a:r>
              <a:rPr lang="ru-RU" sz="1600" dirty="0">
                <a:solidFill>
                  <a:schemeClr val="tx1"/>
                </a:solidFill>
              </a:rPr>
              <a:t> для получения количественной оценки разницы между изображениями</a:t>
            </a:r>
          </a:p>
          <a:p>
            <a:pPr marL="577040" lvl="6" indent="0">
              <a:buNone/>
            </a:pPr>
            <a:endParaRPr lang="ru-RU" sz="1600" dirty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3288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D10122-CA02-4E67-9E2A-F92BD14AB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402102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Bahnschrift SemiBold" panose="020B0502040204020203" pitchFamily="34" charset="0"/>
              </a:rPr>
              <a:t>Реалистичный рендеринг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4AFFD6-FD35-4B26-A4FC-B683CE2841CB}"/>
              </a:ext>
            </a:extLst>
          </p:cNvPr>
          <p:cNvSpPr txBox="1"/>
          <p:nvPr/>
        </p:nvSpPr>
        <p:spPr>
          <a:xfrm>
            <a:off x="817934" y="4688695"/>
            <a:ext cx="38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Рис. 1 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“Kitchen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render” by Marcin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Olejarski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–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luxcore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 render</a:t>
            </a:r>
            <a:endParaRPr lang="ru-RU" sz="1400" dirty="0">
              <a:solidFill>
                <a:schemeClr val="tx1">
                  <a:lumMod val="85000"/>
                  <a:lumOff val="15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D4FA56-8510-4BA9-8F27-0DEA1B90F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690" y="1901635"/>
            <a:ext cx="2950478" cy="407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7485CD0-54C2-4975-8FA6-C99C2FAED459}"/>
              </a:ext>
            </a:extLst>
          </p:cNvPr>
          <p:cNvSpPr/>
          <p:nvPr/>
        </p:nvSpPr>
        <p:spPr>
          <a:xfrm>
            <a:off x="8439911" y="6016339"/>
            <a:ext cx="31912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Рис. 3 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“Seoul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” by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Gleb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Alexandrov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–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Cycles render</a:t>
            </a:r>
            <a:endParaRPr lang="ru-RU" sz="1400" dirty="0">
              <a:latin typeface="Bahnschrift Light" panose="020B0502040204020203" pitchFamily="34" charset="0"/>
            </a:endParaRP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3FCD3A4C-3004-40F7-B003-5446676C3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35" y="1791907"/>
            <a:ext cx="3877817" cy="2908363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2A0845F-004D-412C-8436-C2BA479519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39" r="11564"/>
          <a:stretch/>
        </p:blipFill>
        <p:spPr>
          <a:xfrm>
            <a:off x="4936531" y="1901635"/>
            <a:ext cx="3503381" cy="3520440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8294E66-9408-4DD2-AE35-798289A0AFE2}"/>
              </a:ext>
            </a:extLst>
          </p:cNvPr>
          <p:cNvSpPr/>
          <p:nvPr/>
        </p:nvSpPr>
        <p:spPr>
          <a:xfrm>
            <a:off x="4291920" y="5461950"/>
            <a:ext cx="41479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Рис. 2 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“Head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Scan” by Juan C. Gutiérrez </a:t>
            </a: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–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appleseed render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41789902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A76EF5-F944-4E11-8468-969E3571A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>
                <a:latin typeface="Bahnschrift SemiBold" panose="020B0502040204020203" pitchFamily="34" charset="0"/>
              </a:rPr>
              <a:t>Концепция </a:t>
            </a:r>
            <a:r>
              <a:rPr lang="en-US" sz="4400" dirty="0">
                <a:latin typeface="Bahnschrift SemiBold" panose="020B0502040204020203" pitchFamily="34" charset="0"/>
              </a:rPr>
              <a:t>Physically-Based Rendering</a:t>
            </a:r>
            <a:endParaRPr lang="ru-RU" sz="4400" dirty="0">
              <a:latin typeface="Bahnschrift SemiBold" panose="020B0502040204020203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F3257B-827A-4177-9F3E-9741CB4E1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1"/>
            <a:ext cx="10753725" cy="438912"/>
          </a:xfrm>
        </p:spPr>
        <p:txBody>
          <a:bodyPr/>
          <a:lstStyle/>
          <a:p>
            <a:r>
              <a:rPr lang="ru-RU" dirty="0"/>
              <a:t>Уравнение рендеринга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B5B75B2-5113-45A0-8905-00E2CBB7BCE4}"/>
              </a:ext>
            </a:extLst>
          </p:cNvPr>
          <p:cNvSpPr/>
          <p:nvPr/>
        </p:nvSpPr>
        <p:spPr>
          <a:xfrm>
            <a:off x="768096" y="3055279"/>
            <a:ext cx="9052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BSDF</a:t>
            </a: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C62725-433E-4CE3-907B-C1A5C7BDB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8" y="2512901"/>
            <a:ext cx="6467856" cy="66446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3FBCF60-14CE-4F24-988A-29B95CB8C4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541"/>
          <a:stretch/>
        </p:blipFill>
        <p:spPr>
          <a:xfrm>
            <a:off x="768096" y="3669265"/>
            <a:ext cx="6451604" cy="2143827"/>
          </a:xfrm>
          <a:prstGeom prst="rect">
            <a:avLst/>
          </a:prstGeom>
        </p:spPr>
      </p:pic>
      <p:pic>
        <p:nvPicPr>
          <p:cNvPr id="2050" name="Picture 2" descr="appleseedhq on Twitter: &quot;A variety of looks achieved with ...">
            <a:extLst>
              <a:ext uri="{FF2B5EF4-FFF2-40B4-BE49-F238E27FC236}">
                <a16:creationId xmlns:a16="http://schemas.microsoft.com/office/drawing/2014/main" id="{C2154BE6-172B-4FA1-80FD-BB4FE4070F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15" r="50027" b="1"/>
          <a:stretch/>
        </p:blipFill>
        <p:spPr bwMode="auto">
          <a:xfrm>
            <a:off x="7219700" y="3669265"/>
            <a:ext cx="3222748" cy="107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appleseedhq on Twitter: &quot;A variety of looks achieved with ...">
            <a:extLst>
              <a:ext uri="{FF2B5EF4-FFF2-40B4-BE49-F238E27FC236}">
                <a16:creationId xmlns:a16="http://schemas.microsoft.com/office/drawing/2014/main" id="{FC0E01DA-0AD6-4559-B1AA-8D32068463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2" t="66715" b="1"/>
          <a:stretch/>
        </p:blipFill>
        <p:spPr bwMode="auto">
          <a:xfrm>
            <a:off x="7219700" y="4741178"/>
            <a:ext cx="3222748" cy="1072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68096" y="5813092"/>
            <a:ext cx="9215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Рис. 4 Материалы, полученные с помощью </a:t>
            </a:r>
            <a:r>
              <a:rPr lang="en-US" dirty="0" smtClean="0"/>
              <a:t>BSDF (</a:t>
            </a:r>
            <a:r>
              <a:rPr lang="en-US" dirty="0"/>
              <a:t>b</a:t>
            </a:r>
            <a:r>
              <a:rPr lang="en-US" dirty="0" smtClean="0"/>
              <a:t>idirectional </a:t>
            </a:r>
            <a:r>
              <a:rPr lang="en-US" dirty="0"/>
              <a:t>scattering distribution function </a:t>
            </a:r>
            <a:r>
              <a:rPr lang="en-US" dirty="0" smtClean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35590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57224" y="1694412"/>
            <a:ext cx="5369503" cy="634538"/>
          </a:xfrm>
        </p:spPr>
        <p:txBody>
          <a:bodyPr/>
          <a:lstStyle/>
          <a:p>
            <a:r>
              <a:rPr lang="ru-RU" dirty="0">
                <a:latin typeface="Bahnschrift Light" panose="020B0502040204020203" pitchFamily="34" charset="0"/>
              </a:rPr>
              <a:t>Алгоритм </a:t>
            </a:r>
            <a:r>
              <a:rPr lang="en-US" dirty="0">
                <a:latin typeface="Bahnschrift Light" panose="020B0502040204020203" pitchFamily="34" charset="0"/>
              </a:rPr>
              <a:t>Path Tracing</a:t>
            </a:r>
            <a:endParaRPr lang="ru-RU" dirty="0"/>
          </a:p>
          <a:p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spc="-120" dirty="0">
                <a:solidFill>
                  <a:srgbClr val="50B4C8"/>
                </a:solidFill>
                <a:latin typeface="Bahnschrift SemiBold" panose="020B0502040204020203" pitchFamily="34" charset="0"/>
                <a:ea typeface="+mj-ea"/>
                <a:cs typeface="+mj-cs"/>
              </a:rPr>
              <a:t>Алгоритмы трассировки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67"/>
          <a:stretch/>
        </p:blipFill>
        <p:spPr>
          <a:xfrm>
            <a:off x="676657" y="2328950"/>
            <a:ext cx="5821126" cy="4288481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657224" y="2743200"/>
            <a:ext cx="3208194" cy="1011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http://blender3d.org.ua/book/YafRay/img/thumb_137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411" y="2978727"/>
            <a:ext cx="4541588" cy="290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0157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313710" y="1932092"/>
            <a:ext cx="7716982" cy="440575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latin typeface="Bahnschrift Light" panose="020B0502040204020203" pitchFamily="34" charset="0"/>
              </a:rPr>
              <a:t>Алгоритм</a:t>
            </a:r>
            <a:r>
              <a:rPr lang="en-US" dirty="0">
                <a:latin typeface="Bahnschrift Light" panose="020B0502040204020203" pitchFamily="34" charset="0"/>
              </a:rPr>
              <a:t> </a:t>
            </a:r>
            <a:r>
              <a:rPr lang="en-US" dirty="0" smtClean="0">
                <a:latin typeface="Bahnschrift Light" panose="020B0502040204020203" pitchFamily="34" charset="0"/>
              </a:rPr>
              <a:t>Photon Mapping</a:t>
            </a:r>
            <a:endParaRPr lang="ru-RU" dirty="0"/>
          </a:p>
          <a:p>
            <a:pPr algn="ctr"/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 smtClean="0">
                <a:latin typeface="Bahnschrift SemiBold" panose="020B0502040204020203" pitchFamily="34" charset="0"/>
              </a:rPr>
              <a:t>Алгоритмы трассировки</a:t>
            </a:r>
            <a:endParaRPr lang="ru-RU" sz="48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883" y="2372667"/>
            <a:ext cx="8161905" cy="4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8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06001" y="1909734"/>
            <a:ext cx="10753725" cy="495993"/>
          </a:xfrm>
        </p:spPr>
        <p:txBody>
          <a:bodyPr/>
          <a:lstStyle/>
          <a:p>
            <a:r>
              <a:rPr lang="ru-RU" dirty="0">
                <a:latin typeface="Bahnschrift Light" panose="020B0502040204020203" pitchFamily="34" charset="0"/>
              </a:rPr>
              <a:t>Алгоритм</a:t>
            </a:r>
            <a:r>
              <a:rPr lang="en-US" dirty="0">
                <a:latin typeface="Bahnschrift Light" panose="020B0502040204020203" pitchFamily="34" charset="0"/>
              </a:rPr>
              <a:t> Bidirectional</a:t>
            </a:r>
            <a:r>
              <a:rPr lang="ru-RU" dirty="0">
                <a:latin typeface="Bahnschrift Light" panose="020B0502040204020203" pitchFamily="34" charset="0"/>
              </a:rPr>
              <a:t> </a:t>
            </a:r>
            <a:r>
              <a:rPr lang="en-US" dirty="0">
                <a:latin typeface="Bahnschrift Light" panose="020B0502040204020203" pitchFamily="34" charset="0"/>
              </a:rPr>
              <a:t>Path Tracing</a:t>
            </a:r>
            <a:endParaRPr lang="ru-RU" dirty="0"/>
          </a:p>
          <a:p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>
                <a:latin typeface="Bahnschrift SemiBold" panose="020B0502040204020203" pitchFamily="34" charset="0"/>
              </a:rPr>
              <a:t>Алгоритмы трассировки</a:t>
            </a:r>
            <a:endParaRPr lang="ru-RU" sz="44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920" y="2405727"/>
            <a:ext cx="8698295" cy="417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8E5733-4278-449D-9BAF-C4CE09E15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87665" cy="1658198"/>
          </a:xfrm>
        </p:spPr>
        <p:txBody>
          <a:bodyPr/>
          <a:lstStyle/>
          <a:p>
            <a:r>
              <a:rPr lang="ru-RU" dirty="0">
                <a:latin typeface="Bahnschrift SemiBold" panose="020B0502040204020203" pitchFamily="34" charset="0"/>
              </a:rPr>
              <a:t>Сцены для </a:t>
            </a:r>
            <a:r>
              <a:rPr lang="ru-RU" dirty="0" smtClean="0">
                <a:latin typeface="Bahnschrift SemiBold" panose="020B0502040204020203" pitchFamily="34" charset="0"/>
              </a:rPr>
              <a:t>сравнения рендеров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70BF99D-7C30-45F7-A846-082F550E8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1910779"/>
            <a:ext cx="5420706" cy="3049148"/>
          </a:xfr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A4FED85-3041-486F-B0CD-F76B1D3FDB05}"/>
              </a:ext>
            </a:extLst>
          </p:cNvPr>
          <p:cNvSpPr/>
          <p:nvPr/>
        </p:nvSpPr>
        <p:spPr>
          <a:xfrm>
            <a:off x="762001" y="5008298"/>
            <a:ext cx="1733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Эксперимент 1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C6B1E6E-3E77-48D1-9367-7601E8F5F06B}"/>
              </a:ext>
            </a:extLst>
          </p:cNvPr>
          <p:cNvSpPr/>
          <p:nvPr/>
        </p:nvSpPr>
        <p:spPr>
          <a:xfrm>
            <a:off x="4667014" y="5795334"/>
            <a:ext cx="1774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Эксперимент 2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859" y="1912090"/>
            <a:ext cx="5003030" cy="425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8768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7B77E5-B45D-4DE9-9955-B18E7351A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Bahnschrift SemiBold" panose="020B0502040204020203" pitchFamily="34" charset="0"/>
              </a:rPr>
              <a:t>Сцены для сравнения рендеров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8A2EB27-DA04-43BA-9433-82A5B6A38753}"/>
              </a:ext>
            </a:extLst>
          </p:cNvPr>
          <p:cNvSpPr/>
          <p:nvPr/>
        </p:nvSpPr>
        <p:spPr>
          <a:xfrm>
            <a:off x="1362062" y="6220687"/>
            <a:ext cx="1778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Эксперимент 3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8B17A3B-EBB8-4F26-9AC6-19B80BC6ECC1}"/>
              </a:ext>
            </a:extLst>
          </p:cNvPr>
          <p:cNvSpPr/>
          <p:nvPr/>
        </p:nvSpPr>
        <p:spPr>
          <a:xfrm>
            <a:off x="5393489" y="6220687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Эксперимент 4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08" y="1801051"/>
            <a:ext cx="3229396" cy="4440420"/>
          </a:xfr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269" y="1801051"/>
            <a:ext cx="6261150" cy="441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9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theme/theme1.xml><?xml version="1.0" encoding="utf-8"?>
<a:theme xmlns:a="http://schemas.openxmlformats.org/drawingml/2006/main" name="Метрополия">
  <a:themeElements>
    <a:clrScheme name="Метрополия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Метрополи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Метрополия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TM03457491[[fn=Метрополия]]</Template>
  <TotalTime>6724</TotalTime>
  <Words>330</Words>
  <Application>Microsoft Office PowerPoint</Application>
  <PresentationFormat>Широкоэкранный</PresentationFormat>
  <Paragraphs>54</Paragraphs>
  <Slides>14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Arial</vt:lpstr>
      <vt:lpstr>Bahnschrift Light</vt:lpstr>
      <vt:lpstr>Bahnschrift SemiBold</vt:lpstr>
      <vt:lpstr>Calibri</vt:lpstr>
      <vt:lpstr>Calibri Light</vt:lpstr>
      <vt:lpstr>Cambria Math</vt:lpstr>
      <vt:lpstr>Метрополия</vt:lpstr>
      <vt:lpstr>Современные методы растеризации изображений</vt:lpstr>
      <vt:lpstr>Цели и задачи работы</vt:lpstr>
      <vt:lpstr>Реалистичный рендеринг </vt:lpstr>
      <vt:lpstr>Концепция Physically-Based Rendering</vt:lpstr>
      <vt:lpstr>Алгоритмы трассировки</vt:lpstr>
      <vt:lpstr>Алгоритмы трассировки</vt:lpstr>
      <vt:lpstr>Алгоритмы трассировки</vt:lpstr>
      <vt:lpstr>Сцены для сравнения рендеров</vt:lpstr>
      <vt:lpstr>Сцены для сравнения рендеров</vt:lpstr>
      <vt:lpstr>Сцены для сравнения рендеров</vt:lpstr>
      <vt:lpstr>Результаты</vt:lpstr>
      <vt:lpstr>Результаты</vt:lpstr>
      <vt:lpstr>Выводы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Сравнение различных реализаций алгоритмов трассировки лучей</dc:title>
  <dc:creator>UserPushka</dc:creator>
  <cp:lastModifiedBy>Борис Гогинян</cp:lastModifiedBy>
  <cp:revision>62</cp:revision>
  <dcterms:created xsi:type="dcterms:W3CDTF">2020-05-11T13:52:25Z</dcterms:created>
  <dcterms:modified xsi:type="dcterms:W3CDTF">2020-06-09T15:54:44Z</dcterms:modified>
</cp:coreProperties>
</file>